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508" r:id="rId2"/>
    <p:sldId id="527" r:id="rId3"/>
    <p:sldId id="532" r:id="rId4"/>
    <p:sldId id="533" r:id="rId5"/>
    <p:sldId id="534" r:id="rId6"/>
    <p:sldId id="511" r:id="rId7"/>
    <p:sldId id="536" r:id="rId8"/>
    <p:sldId id="519" r:id="rId9"/>
    <p:sldId id="428" r:id="rId10"/>
    <p:sldId id="470" r:id="rId11"/>
    <p:sldId id="464" r:id="rId12"/>
    <p:sldId id="465" r:id="rId13"/>
    <p:sldId id="466" r:id="rId14"/>
    <p:sldId id="467" r:id="rId15"/>
    <p:sldId id="537" r:id="rId16"/>
    <p:sldId id="538" r:id="rId17"/>
    <p:sldId id="523" r:id="rId18"/>
    <p:sldId id="496" r:id="rId19"/>
    <p:sldId id="494" r:id="rId20"/>
    <p:sldId id="495" r:id="rId21"/>
    <p:sldId id="482" r:id="rId22"/>
    <p:sldId id="502" r:id="rId23"/>
    <p:sldId id="529" r:id="rId24"/>
    <p:sldId id="524" r:id="rId25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00000"/>
    <a:srgbClr val="C20027"/>
    <a:srgbClr val="9900FF"/>
    <a:srgbClr val="CC0099"/>
    <a:srgbClr val="FF7C80"/>
    <a:srgbClr val="FF0066"/>
    <a:srgbClr val="7F7F7F"/>
    <a:srgbClr val="F0EDC1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47" autoAdjust="0"/>
    <p:restoredTop sz="84346" autoAdjust="0"/>
  </p:normalViewPr>
  <p:slideViewPr>
    <p:cSldViewPr snapToGrid="0">
      <p:cViewPr>
        <p:scale>
          <a:sx n="53" d="100"/>
          <a:sy n="53" d="100"/>
        </p:scale>
        <p:origin x="-87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17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  </a:t>
            </a:r>
          </a:p>
          <a:p>
            <a:endParaRPr lang="en-US" dirty="0" smtClean="0"/>
          </a:p>
          <a:p>
            <a:r>
              <a:rPr lang="en-US" dirty="0" err="1" smtClean="0"/>
              <a:t>Acknowedge</a:t>
            </a:r>
            <a:r>
              <a:rPr lang="en-US" baseline="0" dirty="0" smtClean="0"/>
              <a:t> collaborators. 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 in two parts.  </a:t>
            </a:r>
          </a:p>
          <a:p>
            <a:r>
              <a:rPr lang="en-US" dirty="0" smtClean="0"/>
              <a:t>First, talk about building </a:t>
            </a:r>
            <a:r>
              <a:rPr lang="en-US" b="1" dirty="0" smtClean="0"/>
              <a:t>community data networks in paleoecology </a:t>
            </a:r>
            <a:r>
              <a:rPr lang="en-US" dirty="0" smtClean="0"/>
              <a:t>– as</a:t>
            </a:r>
            <a:r>
              <a:rPr lang="en-US" baseline="0" dirty="0" smtClean="0"/>
              <a:t> example of larger class of activities that I call community curated database</a:t>
            </a:r>
          </a:p>
          <a:p>
            <a:r>
              <a:rPr lang="en-US" baseline="0" dirty="0" smtClean="0"/>
              <a:t>S</a:t>
            </a:r>
            <a:r>
              <a:rPr lang="en-US" dirty="0" smtClean="0"/>
              <a:t>econd, show the kind of large-scale synthetic science that is enabled with open</a:t>
            </a:r>
            <a:r>
              <a:rPr lang="en-US" baseline="0" dirty="0" smtClean="0"/>
              <a:t> high-quality data platforms, using PalEON as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5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5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to belabor</a:t>
            </a:r>
            <a:r>
              <a:rPr lang="en-US" baseline="0" dirty="0" smtClean="0"/>
              <a:t> the point, but note that the data and models don’t talk to each other directly anymore.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Characterize uncertainty</a:t>
            </a:r>
          </a:p>
          <a:p>
            <a:endParaRPr lang="en-US" dirty="0" smtClean="0"/>
          </a:p>
          <a:p>
            <a:r>
              <a:rPr lang="en-US" dirty="0" smtClean="0"/>
              <a:t>Informatics:</a:t>
            </a:r>
          </a:p>
          <a:p>
            <a:r>
              <a:rPr lang="en-US" dirty="0" smtClean="0"/>
              <a:t>Maximize data availability</a:t>
            </a:r>
          </a:p>
          <a:p>
            <a:r>
              <a:rPr lang="en-US" dirty="0" smtClean="0"/>
              <a:t>Maximize research power</a:t>
            </a:r>
          </a:p>
          <a:p>
            <a:r>
              <a:rPr lang="en-US" dirty="0" smtClean="0"/>
              <a:t>Maximize reproducibility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4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3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C6C7E-9D44-44AB-AD19-CE502E8C60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02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</a:t>
            </a:r>
            <a:r>
              <a:rPr lang="en-US" baseline="0" dirty="0" smtClean="0"/>
              <a:t> surface samples!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647765"/>
            <a:ext cx="9144000" cy="1210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9/5/2018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88" y="6006315"/>
            <a:ext cx="860612" cy="6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991712" y="6586081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Forte" pitchFamily="66" charset="0"/>
              </a:rPr>
              <a:t>Neotoma DB</a:t>
            </a:r>
            <a:endParaRPr lang="en-US" sz="1400" dirty="0">
              <a:latin typeface="Forte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9/5/2018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99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A5E798-A24C-461B-A12E-4C710EBABB29}" type="datetimeFigureOut">
              <a:rPr lang="en-US" smtClean="0"/>
              <a:pPr/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1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2" r:id="rId13"/>
    <p:sldLayoutId id="2147483823" r:id="rId14"/>
    <p:sldLayoutId id="2147483824" r:id="rId1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hyperlink" Target="http://www.tiliait.com/download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www.neotomadb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hyperlink" Target="http://api.neotomadb.org/doc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tomaDB/neotoma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earthlifeconsortium.org/docs/api-docs.html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earthlifeconsortium.org/docs/api-docs.html" TargetMode="External"/><Relationship Id="rId3" Type="http://schemas.openxmlformats.org/officeDocument/2006/relationships/hyperlink" Target="http://apps.neotomadb.org/explorer/" TargetMode="External"/><Relationship Id="rId7" Type="http://schemas.openxmlformats.org/officeDocument/2006/relationships/hyperlink" Target="https://flyovercountry.io/" TargetMode="External"/><Relationship Id="rId2" Type="http://schemas.openxmlformats.org/officeDocument/2006/relationships/hyperlink" Target="http://api.neotomadb.org/doc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eotoma-manual.readthedocs.io/en/latest/tables_contacts.html" TargetMode="External"/><Relationship Id="rId5" Type="http://schemas.openxmlformats.org/officeDocument/2006/relationships/hyperlink" Target="http://www.tiliait.com/download/" TargetMode="External"/><Relationship Id="rId10" Type="http://schemas.openxmlformats.org/officeDocument/2006/relationships/hyperlink" Target="https://www.neotomadb.org/data/category/contribution" TargetMode="External"/><Relationship Id="rId4" Type="http://schemas.openxmlformats.org/officeDocument/2006/relationships/hyperlink" Target="http://serc.carleton.edu/neotoma/activities.html" TargetMode="External"/><Relationship Id="rId9" Type="http://schemas.openxmlformats.org/officeDocument/2006/relationships/hyperlink" Target="https://tinyurl.com/NeotomaMemb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hyperlink" Target="paleobiodb.or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www.neotomadb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0.jpeg"/><Relationship Id="rId7" Type="http://schemas.openxmlformats.org/officeDocument/2006/relationships/image" Target="../media/image2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4.jpeg"/><Relationship Id="rId4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neotoma-manual.readthedocs.io/en/latest/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86" y="197224"/>
            <a:ext cx="9139714" cy="609600"/>
          </a:xfrm>
        </p:spPr>
        <p:txBody>
          <a:bodyPr/>
          <a:lstStyle/>
          <a:p>
            <a:pPr algn="l"/>
            <a:r>
              <a:rPr lang="en-US" sz="4000" dirty="0" smtClean="0"/>
              <a:t>Introductio</a:t>
            </a:r>
            <a:r>
              <a:rPr lang="en-US" sz="4000" dirty="0" smtClean="0"/>
              <a:t>n to Paleoecoinformatics &amp; t</a:t>
            </a:r>
            <a:r>
              <a:rPr lang="en-US" sz="4000" dirty="0" smtClean="0"/>
              <a:t>he Neotoma Paleoecology Database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41434" y="1555136"/>
            <a:ext cx="78985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0" descr="NSF_logo_4colo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799812"/>
            <a:ext cx="1043460" cy="104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43460" y="6095890"/>
            <a:ext cx="334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Geoinformatics,</a:t>
            </a:r>
          </a:p>
          <a:p>
            <a:r>
              <a:rPr lang="en-US" sz="1800" dirty="0" smtClean="0"/>
              <a:t>EarthCube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3421" y="1876097"/>
            <a:ext cx="89054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Jack Williams, Eric C. Grimm, </a:t>
            </a:r>
            <a:r>
              <a:rPr lang="en-US" sz="22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Jessica Blois, Simon Goring, Alison Smith, Joaquin Arroyo-Cabrales, Allan </a:t>
            </a:r>
            <a:r>
              <a:rPr lang="en-US" sz="22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Ashworth, </a:t>
            </a:r>
            <a:r>
              <a:rPr lang="en-US" sz="22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Julio Betancourt, Jessica Blois, Bob </a:t>
            </a:r>
            <a:r>
              <a:rPr lang="en-US" sz="22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Booth, </a:t>
            </a:r>
            <a:r>
              <a:rPr lang="en-US" sz="22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Phil Buckland</a:t>
            </a:r>
            <a:r>
              <a:rPr lang="en-US" sz="22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, Don Charles, </a:t>
            </a:r>
            <a:r>
              <a:rPr lang="en-US" sz="22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Steve Crawford, Brandon Curry, Ed Davis, Thomas Giesecke, Russ Graham, Steve </a:t>
            </a:r>
            <a:r>
              <a:rPr lang="en-US" sz="22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Jackson, </a:t>
            </a:r>
            <a:r>
              <a:rPr lang="en-US" sz="22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Rob Roth, Mike Stryker, et al.</a:t>
            </a:r>
            <a:endParaRPr lang="en-US" sz="2200" dirty="0">
              <a:ln w="50800"/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</p:txBody>
      </p:sp>
      <p:pic>
        <p:nvPicPr>
          <p:cNvPr id="13" name="Picture 12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36" y="3872056"/>
            <a:ext cx="2440742" cy="171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Concepts:</a:t>
            </a:r>
            <a:br>
              <a:rPr lang="en-US" dirty="0" smtClean="0"/>
            </a:br>
            <a:r>
              <a:rPr lang="en-US" sz="2800" dirty="0" smtClean="0"/>
              <a:t>Sites, Collection Units, Analysis Units, Samples, Datasets  </a:t>
            </a:r>
            <a:endParaRPr lang="en-US" sz="2800" dirty="0"/>
          </a:p>
        </p:txBody>
      </p:sp>
      <p:cxnSp>
        <p:nvCxnSpPr>
          <p:cNvPr id="5" name="Elbow Connector 4"/>
          <p:cNvCxnSpPr/>
          <p:nvPr/>
        </p:nvCxnSpPr>
        <p:spPr bwMode="auto">
          <a:xfrm>
            <a:off x="3524251" y="1863209"/>
            <a:ext cx="357206" cy="1823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3469481" y="1898923"/>
            <a:ext cx="5461529" cy="2171212"/>
            <a:chOff x="3469481" y="2083589"/>
            <a:chExt cx="5461529" cy="2171212"/>
          </a:xfrm>
        </p:grpSpPr>
        <p:sp>
          <p:nvSpPr>
            <p:cNvPr id="7" name="Freeform 6"/>
            <p:cNvSpPr/>
            <p:nvPr/>
          </p:nvSpPr>
          <p:spPr bwMode="auto">
            <a:xfrm>
              <a:off x="3469481" y="2083589"/>
              <a:ext cx="190500" cy="207173"/>
            </a:xfrm>
            <a:custGeom>
              <a:avLst/>
              <a:gdLst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  <a:gd name="connsiteX3" fmla="*/ 0 w 190500"/>
                <a:gd name="connsiteY3" fmla="*/ 126206 h 126206"/>
                <a:gd name="connsiteX4" fmla="*/ 0 w 190500"/>
                <a:gd name="connsiteY4" fmla="*/ 0 h 12620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126206"/>
                <a:gd name="connsiteX1" fmla="*/ 0 w 190500"/>
                <a:gd name="connsiteY1" fmla="*/ 0 h 126206"/>
                <a:gd name="connsiteX2" fmla="*/ 190500 w 190500"/>
                <a:gd name="connsiteY2" fmla="*/ 0 h 126206"/>
                <a:gd name="connsiteX3" fmla="*/ 190500 w 190500"/>
                <a:gd name="connsiteY3" fmla="*/ 126206 h 126206"/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126206">
                  <a:moveTo>
                    <a:pt x="0" y="0"/>
                  </a:moveTo>
                  <a:lnTo>
                    <a:pt x="190500" y="0"/>
                  </a:lnTo>
                  <a:lnTo>
                    <a:pt x="190500" y="126206"/>
                  </a:ln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659982" y="2243121"/>
              <a:ext cx="5271028" cy="2011680"/>
            </a:xfrm>
            <a:custGeom>
              <a:avLst/>
              <a:gdLst>
                <a:gd name="connsiteX0" fmla="*/ 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0 w 5232400"/>
                <a:gd name="connsiteY0" fmla="*/ 0 h 2311401"/>
                <a:gd name="connsiteX1" fmla="*/ 5026290 w 5232400"/>
                <a:gd name="connsiteY1" fmla="*/ 0 h 2311401"/>
                <a:gd name="connsiteX2" fmla="*/ 5232400 w 5232400"/>
                <a:gd name="connsiteY2" fmla="*/ 0 h 2311401"/>
                <a:gd name="connsiteX3" fmla="*/ 5232400 w 5232400"/>
                <a:gd name="connsiteY3" fmla="*/ 2311401 h 2311401"/>
                <a:gd name="connsiteX4" fmla="*/ 0 w 5232400"/>
                <a:gd name="connsiteY4" fmla="*/ 2311401 h 2311401"/>
                <a:gd name="connsiteX5" fmla="*/ 0 w 5232400"/>
                <a:gd name="connsiteY5" fmla="*/ 0 h 2311401"/>
                <a:gd name="connsiteX0" fmla="*/ 0 w 5232400"/>
                <a:gd name="connsiteY0" fmla="*/ 2381 h 2313782"/>
                <a:gd name="connsiteX1" fmla="*/ 4847696 w 5232400"/>
                <a:gd name="connsiteY1" fmla="*/ 0 h 2313782"/>
                <a:gd name="connsiteX2" fmla="*/ 5026290 w 5232400"/>
                <a:gd name="connsiteY2" fmla="*/ 2381 h 2313782"/>
                <a:gd name="connsiteX3" fmla="*/ 5232400 w 5232400"/>
                <a:gd name="connsiteY3" fmla="*/ 2381 h 2313782"/>
                <a:gd name="connsiteX4" fmla="*/ 5232400 w 5232400"/>
                <a:gd name="connsiteY4" fmla="*/ 2313782 h 2313782"/>
                <a:gd name="connsiteX5" fmla="*/ 0 w 5232400"/>
                <a:gd name="connsiteY5" fmla="*/ 2313782 h 2313782"/>
                <a:gd name="connsiteX6" fmla="*/ 0 w 5232400"/>
                <a:gd name="connsiteY6" fmla="*/ 2381 h 2313782"/>
                <a:gd name="connsiteX0" fmla="*/ 4847696 w 5232400"/>
                <a:gd name="connsiteY0" fmla="*/ 0 h 2313782"/>
                <a:gd name="connsiteX1" fmla="*/ 5026290 w 5232400"/>
                <a:gd name="connsiteY1" fmla="*/ 2381 h 2313782"/>
                <a:gd name="connsiteX2" fmla="*/ 5232400 w 5232400"/>
                <a:gd name="connsiteY2" fmla="*/ 2381 h 2313782"/>
                <a:gd name="connsiteX3" fmla="*/ 5232400 w 5232400"/>
                <a:gd name="connsiteY3" fmla="*/ 2313782 h 2313782"/>
                <a:gd name="connsiteX4" fmla="*/ 0 w 5232400"/>
                <a:gd name="connsiteY4" fmla="*/ 2313782 h 2313782"/>
                <a:gd name="connsiteX5" fmla="*/ 0 w 5232400"/>
                <a:gd name="connsiteY5" fmla="*/ 2381 h 2313782"/>
                <a:gd name="connsiteX6" fmla="*/ 4939136 w 5232400"/>
                <a:gd name="connsiteY6" fmla="*/ 91440 h 2313782"/>
                <a:gd name="connsiteX0" fmla="*/ 5026290 w 5232400"/>
                <a:gd name="connsiteY0" fmla="*/ 794 h 2312195"/>
                <a:gd name="connsiteX1" fmla="*/ 5232400 w 5232400"/>
                <a:gd name="connsiteY1" fmla="*/ 794 h 2312195"/>
                <a:gd name="connsiteX2" fmla="*/ 5232400 w 5232400"/>
                <a:gd name="connsiteY2" fmla="*/ 2312195 h 2312195"/>
                <a:gd name="connsiteX3" fmla="*/ 0 w 5232400"/>
                <a:gd name="connsiteY3" fmla="*/ 2312195 h 2312195"/>
                <a:gd name="connsiteX4" fmla="*/ 0 w 5232400"/>
                <a:gd name="connsiteY4" fmla="*/ 794 h 2312195"/>
                <a:gd name="connsiteX5" fmla="*/ 4939136 w 5232400"/>
                <a:gd name="connsiteY5" fmla="*/ 89853 h 2312195"/>
                <a:gd name="connsiteX0" fmla="*/ 502629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5028655 w 5234765"/>
                <a:gd name="connsiteY0" fmla="*/ 0 h 2311401"/>
                <a:gd name="connsiteX1" fmla="*/ 5234765 w 5234765"/>
                <a:gd name="connsiteY1" fmla="*/ 0 h 2311401"/>
                <a:gd name="connsiteX2" fmla="*/ 5234765 w 5234765"/>
                <a:gd name="connsiteY2" fmla="*/ 2311401 h 2311401"/>
                <a:gd name="connsiteX3" fmla="*/ 2365 w 5234765"/>
                <a:gd name="connsiteY3" fmla="*/ 2311401 h 2311401"/>
                <a:gd name="connsiteX4" fmla="*/ 0 w 5234765"/>
                <a:gd name="connsiteY4" fmla="*/ 28872 h 231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765" h="2311401">
                  <a:moveTo>
                    <a:pt x="5028655" y="0"/>
                  </a:moveTo>
                  <a:lnTo>
                    <a:pt x="5234765" y="0"/>
                  </a:lnTo>
                  <a:lnTo>
                    <a:pt x="5234765" y="2311401"/>
                  </a:lnTo>
                  <a:lnTo>
                    <a:pt x="2365" y="2311401"/>
                  </a:lnTo>
                  <a:cubicBezTo>
                    <a:pt x="1577" y="1550558"/>
                    <a:pt x="788" y="789715"/>
                    <a:pt x="0" y="28872"/>
                  </a:cubicBez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" name="Elbow Connector 8"/>
          <p:cNvCxnSpPr/>
          <p:nvPr/>
        </p:nvCxnSpPr>
        <p:spPr bwMode="auto">
          <a:xfrm flipV="1">
            <a:off x="7008812" y="1863209"/>
            <a:ext cx="375444" cy="372533"/>
          </a:xfrm>
          <a:prstGeom prst="bentConnector3">
            <a:avLst>
              <a:gd name="adj1" fmla="val 4556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Elbow Connector 9"/>
          <p:cNvCxnSpPr/>
          <p:nvPr/>
        </p:nvCxnSpPr>
        <p:spPr bwMode="auto">
          <a:xfrm>
            <a:off x="5282406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Elbow Connector 10"/>
          <p:cNvCxnSpPr/>
          <p:nvPr/>
        </p:nvCxnSpPr>
        <p:spPr bwMode="auto">
          <a:xfrm>
            <a:off x="3531391" y="1822728"/>
            <a:ext cx="364330" cy="222779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Elbow Connector 11"/>
          <p:cNvCxnSpPr/>
          <p:nvPr/>
        </p:nvCxnSpPr>
        <p:spPr bwMode="auto">
          <a:xfrm>
            <a:off x="1803400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365760" y="1723064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3120" y="1723064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0480" y="1723064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77840" y="1723064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200" y="1723064"/>
            <a:ext cx="1463040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597426" y="1420336"/>
            <a:ext cx="91832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Datasets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782328" y="1420336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Sites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094769" y="1420336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CollectionUnits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904312" y="1420336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AnalysisUnits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5881950" y="1420336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Samples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" y="4400720"/>
            <a:ext cx="8778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site</a:t>
            </a:r>
            <a:r>
              <a:rPr lang="en-US" dirty="0" smtClean="0"/>
              <a:t> may have many </a:t>
            </a:r>
            <a:r>
              <a:rPr lang="en-US" b="1" dirty="0" smtClean="0"/>
              <a:t>collection units 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/>
              <a:t>collection unit </a:t>
            </a:r>
            <a:r>
              <a:rPr lang="en-US" dirty="0"/>
              <a:t>may have many </a:t>
            </a:r>
            <a:r>
              <a:rPr lang="en-US" b="1" dirty="0"/>
              <a:t>analysis units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analysis unit </a:t>
            </a:r>
            <a:r>
              <a:rPr lang="en-US" dirty="0" smtClean="0"/>
              <a:t>may have many </a:t>
            </a:r>
            <a:r>
              <a:rPr lang="en-US" b="1" dirty="0" smtClean="0"/>
              <a:t>samples</a:t>
            </a:r>
          </a:p>
          <a:p>
            <a:pPr marL="914400" indent="-914400"/>
            <a:r>
              <a:rPr lang="en-US" dirty="0" smtClean="0"/>
              <a:t>A </a:t>
            </a:r>
            <a:r>
              <a:rPr lang="en-US" b="1" dirty="0" smtClean="0"/>
              <a:t>dataset</a:t>
            </a:r>
            <a:r>
              <a:rPr lang="en-US" dirty="0" smtClean="0"/>
              <a:t> comprises all </a:t>
            </a:r>
            <a:r>
              <a:rPr lang="en-US" b="1" dirty="0" smtClean="0"/>
              <a:t>samples</a:t>
            </a:r>
            <a:r>
              <a:rPr lang="en-US" dirty="0" smtClean="0"/>
              <a:t> of same type from same </a:t>
            </a:r>
            <a:r>
              <a:rPr lang="en-US" b="1" dirty="0" smtClean="0"/>
              <a:t>collection unit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09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148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0407" y="4724399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4028032" y="207963"/>
            <a:ext cx="108792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Sites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87814" y="1320800"/>
            <a:ext cx="4866756" cy="215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/>
          <p:cNvSpPr/>
          <p:nvPr/>
        </p:nvSpPr>
        <p:spPr>
          <a:xfrm>
            <a:off x="4050101" y="1381667"/>
            <a:ext cx="884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Lakes</a:t>
            </a:r>
          </a:p>
        </p:txBody>
      </p:sp>
      <p:pic>
        <p:nvPicPr>
          <p:cNvPr id="20" name="Picture 19" descr="Russ Ascending 01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03985" y="3471306"/>
            <a:ext cx="2218282" cy="332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6655241" y="3523742"/>
            <a:ext cx="918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Caves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520" y="1789192"/>
            <a:ext cx="2286000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073806" y="1325598"/>
            <a:ext cx="15345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Sites Table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24" name="Picture 23" descr="IronHills96dpi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019001" y="3490636"/>
            <a:ext cx="2220927" cy="3308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4041588" y="3523742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3441" y="4819125"/>
            <a:ext cx="2664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Archaeological Digs</a:t>
            </a:r>
          </a:p>
        </p:txBody>
      </p:sp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Collection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380" y="1642305"/>
            <a:ext cx="5178126" cy="4450852"/>
            <a:chOff x="731520" y="1427196"/>
            <a:chExt cx="5178126" cy="4450852"/>
          </a:xfrm>
        </p:grpSpPr>
        <p:cxnSp>
          <p:nvCxnSpPr>
            <p:cNvPr id="21" name="Elbow Connector 20"/>
            <p:cNvCxnSpPr/>
            <p:nvPr/>
          </p:nvCxnSpPr>
          <p:spPr bwMode="auto">
            <a:xfrm>
              <a:off x="2827858" y="2057400"/>
              <a:ext cx="1005840" cy="330200"/>
            </a:xfrm>
            <a:prstGeom prst="bentConnector3">
              <a:avLst>
                <a:gd name="adj1" fmla="val 50000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31520" y="1907730"/>
              <a:ext cx="2286000" cy="2862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LongitudeEast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LatitudeNorth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LongitudeWest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LatitudeSouth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Altitude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Area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SiteDescription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97010" y="1427202"/>
              <a:ext cx="78842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smtClean="0">
                  <a:ln w="50800"/>
                  <a:latin typeface="Calibri" pitchFamily="34" charset="0"/>
                </a:rPr>
                <a:t>Sites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23646" y="1907730"/>
              <a:ext cx="2286000" cy="3970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CollectionUnitID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CollTypeID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DepEnvtID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Handle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CollUnitName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CollDate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CollDevice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GPSLatitude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GPSLongitude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GPSError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WaterDepth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Location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3691561" y="1427196"/>
              <a:ext cx="213231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err="1" smtClean="0">
                  <a:ln w="50800"/>
                  <a:latin typeface="Calibri" pitchFamily="34" charset="0"/>
                </a:rPr>
                <a:t>CollectionUnits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32613" y="1873137"/>
            <a:ext cx="37113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</a:p>
          <a:p>
            <a:endParaRPr lang="en-US" dirty="0"/>
          </a:p>
          <a:p>
            <a:r>
              <a:rPr lang="en-US" dirty="0" smtClean="0"/>
              <a:t>Multiple cores w/in a lake</a:t>
            </a:r>
          </a:p>
          <a:p>
            <a:endParaRPr lang="en-US" dirty="0"/>
          </a:p>
          <a:p>
            <a:r>
              <a:rPr lang="en-US" dirty="0" smtClean="0"/>
              <a:t>Multiple pits w/in an archaeological dig</a:t>
            </a:r>
          </a:p>
          <a:p>
            <a:endParaRPr lang="en-US" dirty="0"/>
          </a:p>
          <a:p>
            <a:r>
              <a:rPr lang="en-US" dirty="0" smtClean="0"/>
              <a:t>Multiple bone piles within a cave</a:t>
            </a:r>
          </a:p>
          <a:p>
            <a:endParaRPr lang="en-US" dirty="0"/>
          </a:p>
          <a:p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443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42901" y="143566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7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13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94358" y="2681712"/>
            <a:ext cx="5617419" cy="257386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7231084" y="1252538"/>
            <a:ext cx="1463040" cy="5243586"/>
            <a:chOff x="7231084" y="1252538"/>
            <a:chExt cx="1463040" cy="5243586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3139424" y="207963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Analysis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144" y="5895976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units have a </a:t>
            </a:r>
            <a:r>
              <a:rPr lang="en-US" b="1" dirty="0" smtClean="0"/>
              <a:t>depth</a:t>
            </a:r>
            <a:r>
              <a:rPr lang="en-US" dirty="0" smtClean="0"/>
              <a:t> and </a:t>
            </a:r>
            <a:r>
              <a:rPr lang="en-US" b="1" dirty="0" smtClean="0"/>
              <a:t>thickness</a:t>
            </a:r>
          </a:p>
          <a:p>
            <a:r>
              <a:rPr lang="en-US" dirty="0" smtClean="0"/>
              <a:t>Example:  depths within a sediment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6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96477" y="1086341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1777221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731520" y="1576751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86391" y="157675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4192759" y="1086341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Samples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48" name="Picture 47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35074" y="3037311"/>
            <a:ext cx="5617419" cy="186266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816201" y="1252538"/>
            <a:ext cx="1463040" cy="5243586"/>
            <a:chOff x="7231084" y="1252538"/>
            <a:chExt cx="1463040" cy="5243586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6959561" y="968126"/>
            <a:ext cx="228600" cy="5466833"/>
            <a:chOff x="7128901" y="1299105"/>
            <a:chExt cx="228600" cy="5466833"/>
          </a:xfrm>
        </p:grpSpPr>
        <p:sp>
          <p:nvSpPr>
            <p:cNvPr id="99" name="Oval 9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283020" y="1299105"/>
            <a:ext cx="228600" cy="5466833"/>
            <a:chOff x="7128901" y="1299105"/>
            <a:chExt cx="228600" cy="5466833"/>
          </a:xfrm>
        </p:grpSpPr>
        <p:sp>
          <p:nvSpPr>
            <p:cNvPr id="119" name="Oval 11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03060" y="1299105"/>
            <a:ext cx="228600" cy="5466833"/>
            <a:chOff x="7128901" y="1299105"/>
            <a:chExt cx="228600" cy="5466833"/>
          </a:xfrm>
        </p:grpSpPr>
        <p:sp>
          <p:nvSpPr>
            <p:cNvPr id="137" name="Oval 136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923100" y="1299105"/>
            <a:ext cx="228600" cy="5466833"/>
            <a:chOff x="7128901" y="1299105"/>
            <a:chExt cx="228600" cy="5466833"/>
          </a:xfrm>
        </p:grpSpPr>
        <p:sp>
          <p:nvSpPr>
            <p:cNvPr id="155" name="Oval 154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4219812" y="42788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219812" y="47360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Charcoal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4219812" y="51932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Diatoms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4219812" y="56504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76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Text Box 2"/>
          <p:cNvSpPr txBox="1">
            <a:spLocks noChangeArrowheads="1"/>
          </p:cNvSpPr>
          <p:nvPr/>
        </p:nvSpPr>
        <p:spPr bwMode="auto">
          <a:xfrm>
            <a:off x="3679763" y="207963"/>
            <a:ext cx="17844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Samples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8806" y="6096000"/>
            <a:ext cx="6593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Example: pollen, charcoal, diatom samples from a single depth interval in a core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804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Neotoma: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Software Ecosystem</a:t>
            </a:r>
            <a:endParaRPr lang="en-US" i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/>
          <a:stretch/>
        </p:blipFill>
        <p:spPr bwMode="auto">
          <a:xfrm>
            <a:off x="1" y="1169095"/>
            <a:ext cx="9144000" cy="231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21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8336" y="3646309"/>
            <a:ext cx="886051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Neotoma: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Software Ecosystem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-89645" y="4011968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NOAA/WDC-Paleo</a:t>
            </a:r>
            <a:endParaRPr lang="en-US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/>
          <a:stretch/>
        </p:blipFill>
        <p:spPr bwMode="auto">
          <a:xfrm>
            <a:off x="1" y="1169095"/>
            <a:ext cx="9144000" cy="231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46" y="4629712"/>
            <a:ext cx="1427552" cy="16891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37929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5329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41683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4094" y="3646309"/>
            <a:ext cx="79871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67711" y="3896409"/>
            <a:ext cx="2566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Global Pollen </a:t>
            </a:r>
          </a:p>
          <a:p>
            <a:pPr algn="ctr"/>
            <a:r>
              <a:rPr lang="en-US" sz="2000" dirty="0" smtClean="0"/>
              <a:t>Project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151125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Paleo Proxy Data Image Coll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8046"/>
            <a:ext cx="2133600" cy="19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493722" y="3896409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Earth-Life </a:t>
            </a:r>
          </a:p>
          <a:p>
            <a:pPr algn="ctr"/>
            <a:r>
              <a:rPr lang="en-US" sz="2000" dirty="0" smtClean="0"/>
              <a:t>Consortium</a:t>
            </a:r>
            <a:endParaRPr lang="en-US" sz="2000" dirty="0"/>
          </a:p>
        </p:txBody>
      </p:sp>
      <p:pic>
        <p:nvPicPr>
          <p:cNvPr id="20" name="Picture 2" descr="âFlyover Countryâ app | US Message Board - Political ..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9"/>
          <a:stretch/>
        </p:blipFill>
        <p:spPr bwMode="auto">
          <a:xfrm>
            <a:off x="6676223" y="4431757"/>
            <a:ext cx="1928975" cy="182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51" y="4774773"/>
            <a:ext cx="1485132" cy="14851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47351" y="4050297"/>
            <a:ext cx="2566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Flyover Country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4" t="14707" r="49467" b="54139"/>
          <a:stretch/>
        </p:blipFill>
        <p:spPr bwMode="auto">
          <a:xfrm>
            <a:off x="4036743" y="4617305"/>
            <a:ext cx="2228764" cy="9881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1" name="Straight Connector 30"/>
          <p:cNvCxnSpPr/>
          <p:nvPr/>
        </p:nvCxnSpPr>
        <p:spPr>
          <a:xfrm>
            <a:off x="7932483" y="3366081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5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Neotoma Software</a:t>
            </a:r>
            <a:r>
              <a:rPr lang="en-US" b="1" dirty="0"/>
              <a:t> </a:t>
            </a:r>
            <a:r>
              <a:rPr lang="en-US" b="1" dirty="0" smtClean="0"/>
              <a:t>Ecosystem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1048" y="765361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r>
              <a:rPr lang="en-US" sz="3200" dirty="0" smtClean="0"/>
              <a:t>Neotoma Software Ecosystem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4961"/>
            <a:ext cx="9144000" cy="2147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562165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Williams, Grimm, et al. 2018 QR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31" y="4267199"/>
            <a:ext cx="1427552" cy="168915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91048" y="3522802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pPr algn="l"/>
            <a:r>
              <a:rPr lang="en-US" sz="3200" dirty="0" smtClean="0"/>
              <a:t>Third-Party Developers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14890" r="21475" b="13051"/>
          <a:stretch/>
        </p:blipFill>
        <p:spPr bwMode="auto">
          <a:xfrm>
            <a:off x="4182066" y="4099462"/>
            <a:ext cx="3658447" cy="261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66" y="3887068"/>
            <a:ext cx="2829386" cy="28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8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Tilia </a:t>
            </a:r>
            <a:br>
              <a:rPr lang="en-US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(Putting Data into Neotoma)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Free Download: </a:t>
            </a:r>
            <a:r>
              <a:rPr lang="en-US" dirty="0">
                <a:hlinkClick r:id="rId4"/>
              </a:rPr>
              <a:t>http://www.tiliait.com/download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Manual: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39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Explorer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990838" y="1247939"/>
            <a:ext cx="6969821" cy="447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Walk-Through </a:t>
            </a:r>
            <a:r>
              <a:rPr lang="en-US" dirty="0"/>
              <a:t>Teaching Exercise, Neotoma Explorer</a:t>
            </a:r>
          </a:p>
          <a:p>
            <a:r>
              <a:rPr lang="en-US" dirty="0">
                <a:hlinkClick r:id="rId5"/>
              </a:rPr>
              <a:t>http://serc.carleton.edu/neotoma/activities.html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2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3000" dirty="0"/>
              <a:t>M</a:t>
            </a:r>
            <a:r>
              <a:rPr lang="en-US" sz="3000" dirty="0" smtClean="0"/>
              <a:t>acro-scale global-change ecology now requires collaboration among at least four groups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65462" y="2712773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FIELD/LAB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98346" y="2712773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MODELS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70136" y="1286683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STATISTICS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0136" y="4218244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29590" y="1999728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29590" y="4335792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61966" y="1999728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61966" y="4335792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558544" y="2839453"/>
            <a:ext cx="0" cy="1251284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52" y="5104710"/>
            <a:ext cx="1082842" cy="7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5451" y="1355159"/>
            <a:ext cx="1318266" cy="498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32254" y="5738267"/>
            <a:ext cx="1616138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 smtClean="0">
                <a:latin typeface="Forte" pitchFamily="66" charset="0"/>
              </a:rPr>
              <a:t>Neotoma DB</a:t>
            </a:r>
            <a:endParaRPr lang="en-US" sz="2000" dirty="0">
              <a:latin typeface="Forte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APIs       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APIs &amp; Documentation available at:</a:t>
            </a:r>
          </a:p>
          <a:p>
            <a:r>
              <a:rPr lang="en-US" dirty="0">
                <a:hlinkClick r:id="rId4"/>
              </a:rPr>
              <a:t>http://api.neotomadb.org/doc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1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Porting Neotoma data to R environment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62" y="1129552"/>
            <a:ext cx="5461438" cy="467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" y="6488668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Goring et al. 2015 </a:t>
            </a:r>
            <a:r>
              <a:rPr lang="en-US" i="1" dirty="0" smtClean="0"/>
              <a:t>Open Quaternary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15153" y="896471"/>
            <a:ext cx="25587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Functions</a:t>
            </a:r>
          </a:p>
          <a:p>
            <a:r>
              <a:rPr lang="en-US" i="1" dirty="0" err="1" smtClean="0"/>
              <a:t>get_site</a:t>
            </a:r>
            <a:endParaRPr lang="en-US" i="1" dirty="0" smtClean="0"/>
          </a:p>
          <a:p>
            <a:r>
              <a:rPr lang="en-US" i="1" dirty="0" err="1" smtClean="0"/>
              <a:t>get_dataset</a:t>
            </a:r>
            <a:endParaRPr lang="en-US" i="1" dirty="0" smtClean="0"/>
          </a:p>
          <a:p>
            <a:r>
              <a:rPr lang="en-US" i="1" dirty="0" err="1" smtClean="0"/>
              <a:t>get_download</a:t>
            </a:r>
            <a:endParaRPr lang="en-US" i="1" dirty="0" smtClean="0"/>
          </a:p>
          <a:p>
            <a:r>
              <a:rPr lang="en-US" i="1" dirty="0" err="1" smtClean="0"/>
              <a:t>get_chroncontrol</a:t>
            </a:r>
            <a:endParaRPr lang="en-US" i="1" dirty="0" smtClean="0"/>
          </a:p>
          <a:p>
            <a:r>
              <a:rPr lang="en-US" i="1" dirty="0" err="1"/>
              <a:t>get_table</a:t>
            </a:r>
            <a:endParaRPr lang="en-US" i="1" dirty="0"/>
          </a:p>
          <a:p>
            <a:r>
              <a:rPr lang="en-US" i="1" dirty="0" err="1" smtClean="0"/>
              <a:t>get_taxa</a:t>
            </a:r>
            <a:endParaRPr lang="en-US" i="1" dirty="0" smtClean="0"/>
          </a:p>
          <a:p>
            <a:endParaRPr lang="en-US" i="1" dirty="0"/>
          </a:p>
          <a:p>
            <a:r>
              <a:rPr lang="en-US" b="1" dirty="0" smtClean="0"/>
              <a:t>Other Functions</a:t>
            </a:r>
          </a:p>
          <a:p>
            <a:r>
              <a:rPr lang="en-US" i="1" dirty="0" err="1" smtClean="0"/>
              <a:t>get_closest</a:t>
            </a:r>
            <a:endParaRPr lang="en-US" i="1" dirty="0" smtClean="0"/>
          </a:p>
          <a:p>
            <a:r>
              <a:rPr lang="en-US" i="1" dirty="0" err="1" smtClean="0"/>
              <a:t>get_contact</a:t>
            </a:r>
            <a:endParaRPr lang="en-US" i="1" dirty="0" smtClean="0"/>
          </a:p>
          <a:p>
            <a:r>
              <a:rPr lang="en-US" i="1" dirty="0" err="1" smtClean="0"/>
              <a:t>get_publication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580176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GitHub Repository: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github.com/NeotomaDB/neotoma</a:t>
            </a:r>
            <a:endParaRPr lang="en-US" dirty="0" smtClean="0"/>
          </a:p>
          <a:p>
            <a:r>
              <a:rPr lang="en-US" dirty="0" smtClean="0"/>
              <a:t>Example Workflows:  XXEDIT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Earth-Life Consortium &amp; </a:t>
            </a:r>
            <a:r>
              <a:rPr lang="en-US" dirty="0" err="1" smtClean="0"/>
              <a:t>ePANDDA</a:t>
            </a:r>
            <a:r>
              <a:rPr lang="en-US" dirty="0" smtClean="0"/>
              <a:t> APIs</a:t>
            </a:r>
            <a:endParaRPr lang="en-US" dirty="0"/>
          </a:p>
        </p:txBody>
      </p:sp>
      <p:pic>
        <p:nvPicPr>
          <p:cNvPr id="3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316" y="4338166"/>
            <a:ext cx="1570145" cy="11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052208" y="4308423"/>
            <a:ext cx="1369230" cy="1369230"/>
            <a:chOff x="877078" y="3015050"/>
            <a:chExt cx="2121059" cy="2121059"/>
          </a:xfrm>
        </p:grpSpPr>
        <p:sp>
          <p:nvSpPr>
            <p:cNvPr id="5" name="Oval 4"/>
            <p:cNvSpPr/>
            <p:nvPr/>
          </p:nvSpPr>
          <p:spPr>
            <a:xfrm>
              <a:off x="877078" y="3015050"/>
              <a:ext cx="2121059" cy="212105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285" y="3034257"/>
              <a:ext cx="2082645" cy="208264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25" y="4352463"/>
            <a:ext cx="3098493" cy="945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92" y="4488103"/>
            <a:ext cx="2150847" cy="716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3" y="1280275"/>
            <a:ext cx="1681079" cy="2047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1342987"/>
            <a:ext cx="1770144" cy="20945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358" y="1559254"/>
            <a:ext cx="2574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Linking Fossil Occurrence DBs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51702" y="1559254"/>
            <a:ext cx="2696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Linking Fossil DBs</a:t>
            </a:r>
          </a:p>
          <a:p>
            <a:r>
              <a:rPr lang="en-US" i="1" dirty="0" smtClean="0"/>
              <a:t>to Specimens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872168" y="3518200"/>
            <a:ext cx="424322" cy="73537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793362" y="3518200"/>
            <a:ext cx="424322" cy="73537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109370" y="3518200"/>
            <a:ext cx="424322" cy="73537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170554" y="3518200"/>
            <a:ext cx="424322" cy="73537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168121" y="3518200"/>
            <a:ext cx="424322" cy="735376"/>
          </a:xfrm>
          <a:prstGeom prst="straightConnector1">
            <a:avLst/>
          </a:prstGeom>
          <a:ln w="5715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17684" y="6027003"/>
            <a:ext cx="67232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ELC APIs: Documentation &amp; Sandbox</a:t>
            </a:r>
          </a:p>
          <a:p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earthlifeconsortium.org/docs/api-docs.html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3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7246881" y="4525165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094481" y="1801206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82486" y="41051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Leveraging Neotoma for new research syntheses: PalEON 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365524"/>
            <a:ext cx="257989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 Data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Hotchkiss, Calcote, &amp; Lynch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Hupy</a:t>
            </a:r>
            <a:r>
              <a:rPr lang="en-US" sz="1800" dirty="0" smtClean="0"/>
              <a:t> &amp; </a:t>
            </a:r>
            <a:r>
              <a:rPr lang="en-US" sz="1800" dirty="0" err="1" smtClean="0"/>
              <a:t>Yansa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Booth &amp; Jackson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Cushing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St. Jacques</a:t>
            </a:r>
          </a:p>
          <a:p>
            <a:endParaRPr lang="en-US" sz="18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7733" y="4105192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1613" y="3470646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Rebuild age </a:t>
            </a:r>
          </a:p>
          <a:p>
            <a:r>
              <a:rPr lang="en-US" sz="1800" dirty="0" smtClean="0"/>
              <a:t>models (bacon)</a:t>
            </a:r>
            <a:endParaRPr lang="en-US" sz="1800" dirty="0"/>
          </a:p>
        </p:txBody>
      </p:sp>
      <p:sp>
        <p:nvSpPr>
          <p:cNvPr id="9" name="Rounded Rectangle 8"/>
          <p:cNvSpPr/>
          <p:nvPr/>
        </p:nvSpPr>
        <p:spPr>
          <a:xfrm>
            <a:off x="4284499" y="1770147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75" y="4672947"/>
            <a:ext cx="1483360" cy="680720"/>
          </a:xfrm>
          <a:prstGeom prst="rect">
            <a:avLst/>
          </a:prstGeom>
        </p:spPr>
      </p:pic>
      <p:pic>
        <p:nvPicPr>
          <p:cNvPr id="12" name="Picture 11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01" y="2227445"/>
            <a:ext cx="1521067" cy="106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84499" y="1828437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Neotoma DB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367554" y="1890790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47515" y="1048935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 cleaning, </a:t>
            </a:r>
          </a:p>
          <a:p>
            <a:r>
              <a:rPr lang="en-US" sz="1800" dirty="0" smtClean="0"/>
              <a:t>standardization, </a:t>
            </a:r>
          </a:p>
          <a:p>
            <a:r>
              <a:rPr lang="en-US" sz="1800" dirty="0" smtClean="0"/>
              <a:t>upload</a:t>
            </a:r>
            <a:endParaRPr lang="en-US" sz="1800" dirty="0"/>
          </a:p>
        </p:txBody>
      </p:sp>
      <p:sp>
        <p:nvSpPr>
          <p:cNvPr id="16" name="Oval 15"/>
          <p:cNvSpPr/>
          <p:nvPr/>
        </p:nvSpPr>
        <p:spPr>
          <a:xfrm>
            <a:off x="2367554" y="232933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67554" y="2767884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7554" y="3206431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367554" y="364497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04" y="2565168"/>
            <a:ext cx="575651" cy="4054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6"/>
          </p:cNvCxnSpPr>
          <p:nvPr/>
        </p:nvCxnSpPr>
        <p:spPr>
          <a:xfrm>
            <a:off x="2598386" y="2006206"/>
            <a:ext cx="1686113" cy="31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</p:cNvCxnSpPr>
          <p:nvPr/>
        </p:nvCxnSpPr>
        <p:spPr>
          <a:xfrm>
            <a:off x="2598386" y="2444753"/>
            <a:ext cx="168611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6"/>
            <a:endCxn id="9" idx="1"/>
          </p:cNvCxnSpPr>
          <p:nvPr/>
        </p:nvCxnSpPr>
        <p:spPr>
          <a:xfrm flipV="1">
            <a:off x="2598386" y="2605665"/>
            <a:ext cx="1686113" cy="27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6"/>
          </p:cNvCxnSpPr>
          <p:nvPr/>
        </p:nvCxnSpPr>
        <p:spPr>
          <a:xfrm flipV="1">
            <a:off x="2598386" y="2761874"/>
            <a:ext cx="1686113" cy="559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6"/>
          </p:cNvCxnSpPr>
          <p:nvPr/>
        </p:nvCxnSpPr>
        <p:spPr>
          <a:xfrm flipV="1">
            <a:off x="2598386" y="2883300"/>
            <a:ext cx="1686113" cy="877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114268" y="285703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err="1" smtClean="0"/>
              <a:t>neotoma</a:t>
            </a:r>
            <a:endParaRPr lang="en-US" sz="18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59346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Goring et al. (2015) Open Quaternary</a:t>
            </a:r>
          </a:p>
          <a:p>
            <a:r>
              <a:rPr lang="en-US" sz="1800" dirty="0" smtClean="0"/>
              <a:t>Goring et al. (in press) </a:t>
            </a:r>
            <a:r>
              <a:rPr lang="en-US" sz="1800" dirty="0" err="1" smtClean="0"/>
              <a:t>PLoS</a:t>
            </a:r>
            <a:r>
              <a:rPr lang="en-US" sz="1800" dirty="0" smtClean="0"/>
              <a:t> One</a:t>
            </a:r>
          </a:p>
          <a:p>
            <a:r>
              <a:rPr lang="en-US" sz="1800" dirty="0" smtClean="0"/>
              <a:t>Dawson et al. (2016) QSR</a:t>
            </a:r>
            <a:endParaRPr lang="en-US" sz="18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0858" y="2444753"/>
            <a:ext cx="89796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encrypted-tbn3.gstatic.com/images?q=tbn:ANd9GcRmVlc9wezWNDDBP8kDpo9ECgbHJh9PjXlKqASYiPRthoGiOMiQgli2tk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33" y="2319843"/>
            <a:ext cx="1036569" cy="7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237871" y="186035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7441614" y="3470646"/>
            <a:ext cx="13041" cy="928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538077" y="4399134"/>
            <a:ext cx="19035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ttps://www3.nd.edu/~paleolab/paleonproject/wp-content/uploads/set-data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13" y="4755779"/>
            <a:ext cx="1478424" cy="14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567016" y="4030888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Pollen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7237871" y="4464796"/>
            <a:ext cx="198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Witness Tree</a:t>
            </a:r>
          </a:p>
          <a:p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551121" y="5285437"/>
            <a:ext cx="16957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67016" y="5295793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Vegetation</a:t>
            </a:r>
            <a:endParaRPr lang="en-US" sz="18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009524" y="4755779"/>
            <a:ext cx="1485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962226" y="4809574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Reconstrux</a:t>
            </a:r>
            <a:endParaRPr lang="en-US" sz="1800" dirty="0" smtClean="0"/>
          </a:p>
          <a:p>
            <a:r>
              <a:rPr lang="en-US" sz="1800" dirty="0" smtClean="0"/>
              <a:t>w/ uncertainty</a:t>
            </a:r>
            <a:endParaRPr lang="en-US" sz="1800" dirty="0"/>
          </a:p>
        </p:txBody>
      </p:sp>
      <p:sp>
        <p:nvSpPr>
          <p:cNvPr id="65" name="Rounded Rectangle 64"/>
          <p:cNvSpPr/>
          <p:nvPr/>
        </p:nvSpPr>
        <p:spPr>
          <a:xfrm>
            <a:off x="-59110" y="42575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2" y="4428379"/>
            <a:ext cx="1443270" cy="12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76137" y="416938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Paleoveg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Resources: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" y="412383"/>
            <a:ext cx="914399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QR Paper</a:t>
            </a:r>
          </a:p>
          <a:p>
            <a:r>
              <a:rPr lang="en-US" sz="2000" dirty="0" smtClean="0"/>
              <a:t>Williams, Grimm, et al (2018) The Neotoma Paleoecology Database: A multi-proxy, international community-curated data resource. </a:t>
            </a:r>
            <a:r>
              <a:rPr lang="en-US" sz="2000" i="1" dirty="0" err="1" smtClean="0"/>
              <a:t>Quat</a:t>
            </a:r>
            <a:r>
              <a:rPr lang="en-US" sz="2000" i="1" dirty="0" smtClean="0"/>
              <a:t>. Res. 89:156-177.</a:t>
            </a:r>
          </a:p>
          <a:p>
            <a:endParaRPr lang="en-US" sz="2000" dirty="0" smtClean="0"/>
          </a:p>
          <a:p>
            <a:r>
              <a:rPr lang="en-US" sz="2000" b="1" dirty="0" smtClean="0"/>
              <a:t>Neotoma APIs</a:t>
            </a:r>
          </a:p>
          <a:p>
            <a:r>
              <a:rPr lang="en-US" sz="2000" dirty="0" smtClean="0">
                <a:hlinkClick r:id="rId2"/>
              </a:rPr>
              <a:t>http://api.neotomadb.org/doc/</a:t>
            </a:r>
            <a:endParaRPr lang="en-US" sz="2000" dirty="0" smtClean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smtClean="0"/>
              <a:t>Neotoma Explorer</a:t>
            </a:r>
          </a:p>
          <a:p>
            <a:r>
              <a:rPr lang="en-US" sz="2000" dirty="0" smtClean="0">
                <a:hlinkClick r:id="rId3"/>
              </a:rPr>
              <a:t>http://apps.neotomadb.org/explorer/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Walk-Through Teaching Exercise, Neotoma Explorer</a:t>
            </a:r>
          </a:p>
          <a:p>
            <a:r>
              <a:rPr lang="en-US" sz="2000" dirty="0" smtClean="0">
                <a:hlinkClick r:id="rId4"/>
              </a:rPr>
              <a:t>http://serc.carleton.edu/neotoma/activities.html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Tilia </a:t>
            </a:r>
          </a:p>
          <a:p>
            <a:r>
              <a:rPr lang="en-US" sz="2000" dirty="0" smtClean="0">
                <a:hlinkClick r:id="rId5"/>
              </a:rPr>
              <a:t>http://www.tiliait.com/download/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Neotoma R</a:t>
            </a:r>
          </a:p>
          <a:p>
            <a:r>
              <a:rPr lang="en-US" sz="2000" dirty="0" smtClean="0"/>
              <a:t>CRAN, Goring et al. 2015 </a:t>
            </a:r>
            <a:r>
              <a:rPr lang="en-US" sz="2000" i="1" dirty="0" smtClean="0"/>
              <a:t>Open Quaternary</a:t>
            </a:r>
          </a:p>
          <a:p>
            <a:endParaRPr lang="en-US" sz="2000" i="1" dirty="0"/>
          </a:p>
          <a:p>
            <a:r>
              <a:rPr lang="en-US" sz="2000" b="1" dirty="0" smtClean="0"/>
              <a:t>Neotoma Database Manual</a:t>
            </a:r>
          </a:p>
          <a:p>
            <a:r>
              <a:rPr lang="en-US" sz="2000" i="1" dirty="0">
                <a:hlinkClick r:id="rId6"/>
              </a:rPr>
              <a:t>https://</a:t>
            </a:r>
            <a:r>
              <a:rPr lang="en-US" sz="2000" i="1" dirty="0" smtClean="0">
                <a:hlinkClick r:id="rId6"/>
              </a:rPr>
              <a:t>neotoma-manual.readthedocs.io/en/latest/tables_contacts.html</a:t>
            </a:r>
            <a:r>
              <a:rPr lang="en-US" sz="2000" i="1" dirty="0" smtClean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52187" y="2761370"/>
            <a:ext cx="2868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/>
              <a:t>Flyover Country</a:t>
            </a:r>
          </a:p>
          <a:p>
            <a:pPr algn="r"/>
            <a:r>
              <a:rPr lang="en-US" sz="2000" dirty="0">
                <a:hlinkClick r:id="rId7"/>
              </a:rPr>
              <a:t>https://flyovercountry.io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507522" y="2062552"/>
            <a:ext cx="5636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/>
              <a:t>ELC APIs</a:t>
            </a:r>
          </a:p>
          <a:p>
            <a:pPr algn="r"/>
            <a:r>
              <a:rPr lang="en-US" sz="2000" dirty="0">
                <a:hlinkClick r:id="rId8"/>
              </a:rPr>
              <a:t>http://</a:t>
            </a:r>
            <a:r>
              <a:rPr lang="en-US" sz="2000" dirty="0" smtClean="0">
                <a:hlinkClick r:id="rId8"/>
              </a:rPr>
              <a:t>earthlifeconsortium.org/docs/api-docs.html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86753" y="4103852"/>
            <a:ext cx="7557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 smtClean="0"/>
              <a:t>Join as Member</a:t>
            </a:r>
            <a:r>
              <a:rPr lang="en-US" sz="2000" i="1" dirty="0" smtClean="0"/>
              <a:t>:  </a:t>
            </a:r>
          </a:p>
          <a:p>
            <a:pPr algn="r"/>
            <a:r>
              <a:rPr lang="en-US" sz="2000" dirty="0" smtClean="0">
                <a:hlinkClick r:id="rId9"/>
              </a:rPr>
              <a:t>https://tinyurl.com/NeotomaMember</a:t>
            </a:r>
            <a:r>
              <a:rPr lang="en-US" sz="2000" dirty="0" smtClean="0"/>
              <a:t> </a:t>
            </a:r>
            <a:endParaRPr lang="en-US" sz="2000" i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2074214" y="4880128"/>
            <a:ext cx="70462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i="1" dirty="0"/>
              <a:t>Contribute Data</a:t>
            </a:r>
            <a:r>
              <a:rPr lang="en-US" sz="2000" dirty="0"/>
              <a:t>: </a:t>
            </a:r>
            <a:r>
              <a:rPr lang="en-US" sz="2000" dirty="0">
                <a:hlinkClick r:id="rId10"/>
              </a:rPr>
              <a:t>https://www.neotomadb.org/data/category/contribution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65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706562"/>
          </a:xfrm>
        </p:spPr>
        <p:txBody>
          <a:bodyPr>
            <a:normAutofit/>
          </a:bodyPr>
          <a:lstStyle/>
          <a:p>
            <a:pPr algn="l"/>
            <a:r>
              <a:rPr lang="en-US" sz="2800" b="1" i="1" dirty="0"/>
              <a:t>Informatics</a:t>
            </a:r>
            <a:r>
              <a:rPr lang="en-US" sz="2800" i="1" dirty="0"/>
              <a:t>:   designing systems that deliver the right information, to the right person in the right place and time, in the right way.   </a:t>
            </a:r>
            <a:r>
              <a:rPr lang="en-US" sz="2800" dirty="0"/>
              <a:t>(Wikipedia)</a:t>
            </a:r>
          </a:p>
        </p:txBody>
      </p:sp>
      <p:sp>
        <p:nvSpPr>
          <p:cNvPr id="3" name="Rectangle 2"/>
          <p:cNvSpPr/>
          <p:nvPr/>
        </p:nvSpPr>
        <p:spPr>
          <a:xfrm>
            <a:off x="49924" y="4774339"/>
            <a:ext cx="9094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Paleoecoinformatics</a:t>
            </a:r>
            <a:r>
              <a:rPr lang="en-US" sz="2800" dirty="0"/>
              <a:t>: </a:t>
            </a:r>
            <a:r>
              <a:rPr lang="en-US" sz="2800" i="1" dirty="0"/>
              <a:t>the collection, organization, analysis, synthesis, and curation of paleoecological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05500"/>
            <a:ext cx="3583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Brewer et al. 2012 TREE</a:t>
            </a:r>
            <a:endParaRPr lang="en-US" dirty="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515" y="1787667"/>
            <a:ext cx="4218709" cy="25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" y="2259104"/>
            <a:ext cx="4910591" cy="162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4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64291" tIns="32146" rIns="64291" bIns="32146">
            <a:normAutofit/>
          </a:bodyPr>
          <a:lstStyle/>
          <a:p>
            <a:r>
              <a:rPr lang="en-US" sz="3500" dirty="0" smtClean="0"/>
              <a:t>Paleodata: </a:t>
            </a:r>
            <a:r>
              <a:rPr lang="en-US" sz="3500" dirty="0"/>
              <a:t>Key characteristics</a:t>
            </a:r>
          </a:p>
        </p:txBody>
      </p:sp>
      <p:sp>
        <p:nvSpPr>
          <p:cNvPr id="8" name="AutoShape 4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109389" y="-1259085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216545" y="-1151929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405" y="611392"/>
            <a:ext cx="84454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‘Long Tail’</a:t>
            </a:r>
            <a:r>
              <a:rPr lang="en-US" sz="2200" dirty="0" smtClean="0"/>
              <a:t>:  Collected in the field &amp; lab by many individuals and scientific teams.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Heterogeneity</a:t>
            </a:r>
            <a:r>
              <a:rPr lang="en-US" sz="2200" dirty="0" smtClean="0"/>
              <a:t>: Many kinds of measurements &amp;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Distributed Scientific Expertise </a:t>
            </a:r>
            <a:r>
              <a:rPr lang="en-US" sz="2200" dirty="0" smtClean="0"/>
              <a:t>by </a:t>
            </a:r>
            <a:r>
              <a:rPr lang="en-US" sz="2200" dirty="0"/>
              <a:t>proxy type, archive type, region, time period, and/or taxonomic group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Commonality</a:t>
            </a:r>
            <a:r>
              <a:rPr lang="en-US" sz="2200" dirty="0"/>
              <a:t>:  All involve measurements of </a:t>
            </a:r>
            <a:r>
              <a:rPr lang="en-US" sz="2200" i="1" dirty="0"/>
              <a:t>proxies</a:t>
            </a:r>
            <a:r>
              <a:rPr lang="en-US" sz="2200" dirty="0"/>
              <a:t> in various geological </a:t>
            </a:r>
            <a:r>
              <a:rPr lang="en-US" sz="2200" i="1" dirty="0"/>
              <a:t>archives</a:t>
            </a:r>
            <a:r>
              <a:rPr lang="en-US" sz="2200" dirty="0"/>
              <a:t> by </a:t>
            </a:r>
            <a:r>
              <a:rPr lang="en-US" sz="2200" i="1" dirty="0"/>
              <a:t>depth</a:t>
            </a:r>
            <a:r>
              <a:rPr lang="en-US" sz="2200" dirty="0"/>
              <a:t>, from which we estimate </a:t>
            </a:r>
            <a:r>
              <a:rPr lang="en-US" sz="2200" i="1" dirty="0"/>
              <a:t>time</a:t>
            </a:r>
            <a:r>
              <a:rPr lang="en-US" sz="2200" dirty="0"/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Long Shelf Life</a:t>
            </a:r>
            <a:r>
              <a:rPr lang="en-US" sz="2200" dirty="0" smtClean="0"/>
              <a:t>: specimens &amp; samples collected decades ago can be re-analyzed</a:t>
            </a:r>
          </a:p>
        </p:txBody>
      </p:sp>
      <p:pic>
        <p:nvPicPr>
          <p:cNvPr id="1026" name="Picture 2" descr="http://www.windows2universe.org/earth/climate/images/sediment_core_s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3" b="54259"/>
          <a:stretch/>
        </p:blipFill>
        <p:spPr bwMode="auto">
          <a:xfrm>
            <a:off x="624405" y="4598096"/>
            <a:ext cx="2425756" cy="2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664" r="37529" b="21433"/>
          <a:stretch/>
        </p:blipFill>
        <p:spPr>
          <a:xfrm>
            <a:off x="3461071" y="4337066"/>
            <a:ext cx="3341900" cy="2520934"/>
          </a:xfrm>
          <a:prstGeom prst="rect">
            <a:avLst/>
          </a:prstGeom>
        </p:spPr>
      </p:pic>
      <p:pic>
        <p:nvPicPr>
          <p:cNvPr id="1028" name="Picture 4" descr="https://encrypted-tbn0.gstatic.com/images?q=tbn:ANd9GcTIyc88JfvMuj2BqF63nlYr3AHGCXCICcRyfhf79IZE6UPSwIj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/>
          <a:stretch/>
        </p:blipFill>
        <p:spPr bwMode="auto">
          <a:xfrm>
            <a:off x="7044407" y="4337066"/>
            <a:ext cx="1808915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13869" y="139942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616461" y="334117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Good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267496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282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t="25521" r="28258" b="14013"/>
          <a:stretch/>
        </p:blipFill>
        <p:spPr bwMode="auto">
          <a:xfrm>
            <a:off x="4569624" y="4243678"/>
            <a:ext cx="4542355" cy="260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360199" y="6001578"/>
            <a:ext cx="2491282" cy="83256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Community Curated Data Repositories (CCDRs) have emerged to tackle macro-scale questions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10128" y="6068372"/>
            <a:ext cx="2627632" cy="83099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Paleobiology DB</a:t>
            </a:r>
          </a:p>
          <a:p>
            <a:r>
              <a:rPr lang="en-US" sz="2000" dirty="0" smtClean="0">
                <a:latin typeface="+mj-lt"/>
                <a:cs typeface="Helvetica" panose="020B0604020202020204" pitchFamily="34" charset="0"/>
                <a:hlinkClick r:id="rId4" action="ppaction://hlinkfile"/>
              </a:rPr>
              <a:t>paleobiodb.org</a:t>
            </a:r>
            <a:r>
              <a:rPr lang="en-US" sz="2000" dirty="0" smtClean="0">
                <a:latin typeface="+mj-lt"/>
                <a:cs typeface="Helvetica" panose="020B0604020202020204" pitchFamily="34" charset="0"/>
              </a:rPr>
              <a:t>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Paleo Proxy Data Image Coll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48"/>
          <a:stretch/>
        </p:blipFill>
        <p:spPr bwMode="auto">
          <a:xfrm>
            <a:off x="212563" y="4800600"/>
            <a:ext cx="3496727" cy="20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5358628" y="1068309"/>
            <a:ext cx="3536012" cy="226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ho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840" y="231448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98656" y="2940408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68309"/>
            <a:ext cx="42360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Characteristics</a:t>
            </a:r>
          </a:p>
          <a:p>
            <a:pPr marL="466725" indent="-466725"/>
            <a:r>
              <a:rPr lang="en-US" dirty="0" smtClean="0"/>
              <a:t>Open data</a:t>
            </a:r>
          </a:p>
          <a:p>
            <a:pPr marL="466725" indent="-466725"/>
            <a:r>
              <a:rPr lang="en-US" dirty="0" smtClean="0"/>
              <a:t>Developed by domain </a:t>
            </a:r>
            <a:r>
              <a:rPr lang="en-US" dirty="0"/>
              <a:t>s</a:t>
            </a:r>
            <a:r>
              <a:rPr lang="en-US" dirty="0" smtClean="0"/>
              <a:t>cientists</a:t>
            </a:r>
          </a:p>
          <a:p>
            <a:pPr marL="466725" indent="-466725"/>
            <a:r>
              <a:rPr lang="en-US" dirty="0"/>
              <a:t>S</a:t>
            </a:r>
            <a:r>
              <a:rPr lang="en-US" dirty="0" smtClean="0"/>
              <a:t>tarted to support specific research questions, evolve from there</a:t>
            </a:r>
          </a:p>
          <a:p>
            <a:pPr marL="466725" indent="-466725"/>
            <a:r>
              <a:rPr lang="en-US" dirty="0" smtClean="0"/>
              <a:t>Add value via discipline-specific metadata, variable names, etc.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4604" r="14288" b="12267"/>
          <a:stretch/>
        </p:blipFill>
        <p:spPr bwMode="auto">
          <a:xfrm>
            <a:off x="5932153" y="3336187"/>
            <a:ext cx="3211847" cy="181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86350" y="3782013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ITRDB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31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sz="3200" dirty="0" smtClean="0"/>
              <a:t>Neotoma Paleoecology Database</a:t>
            </a:r>
            <a:endParaRPr lang="en-US" sz="3200" dirty="0"/>
          </a:p>
        </p:txBody>
      </p:sp>
      <p:pic>
        <p:nvPicPr>
          <p:cNvPr id="8" name="Picture 7" descr="ho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813" y="10687"/>
            <a:ext cx="631655" cy="4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52239"/>
            <a:ext cx="4084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www.neotomadb.org</a:t>
            </a:r>
            <a:endParaRPr lang="en-US" sz="1400" dirty="0" smtClean="0"/>
          </a:p>
          <a:p>
            <a:r>
              <a:rPr lang="en-US" sz="1400" dirty="0" smtClean="0"/>
              <a:t>Williams, Grimm et al. 2018</a:t>
            </a:r>
            <a:r>
              <a:rPr lang="en-US" sz="1400" i="1" dirty="0" smtClean="0"/>
              <a:t>Quaternary Research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627" y="39730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Forte" pitchFamily="66" charset="0"/>
              </a:rPr>
              <a:t>Neotoma DB</a:t>
            </a:r>
            <a:endParaRPr lang="en-US" sz="1200" dirty="0">
              <a:latin typeface="Forte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7268"/>
          <a:stretch/>
        </p:blipFill>
        <p:spPr>
          <a:xfrm>
            <a:off x="3291297" y="1639592"/>
            <a:ext cx="5801742" cy="31637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3814" y="838200"/>
            <a:ext cx="91168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100" b="1" i="1" dirty="0" smtClean="0"/>
              <a:t>Mission:  </a:t>
            </a:r>
            <a:r>
              <a:rPr lang="en-US" sz="2100" dirty="0" smtClean="0"/>
              <a:t>Support global-change research by providing an open, community-curated repository for multiple kinds of paleoecological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1297" y="4064690"/>
            <a:ext cx="2960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&gt;3.8 million observations</a:t>
            </a:r>
          </a:p>
          <a:p>
            <a:r>
              <a:rPr lang="en-US" sz="1400" dirty="0" smtClean="0"/>
              <a:t>&gt;18,900 datasets</a:t>
            </a:r>
          </a:p>
          <a:p>
            <a:r>
              <a:rPr lang="en-US" sz="1400" dirty="0" smtClean="0"/>
              <a:t>&gt;10,000 sites</a:t>
            </a:r>
            <a:endParaRPr lang="en-US" sz="1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0" t="24746" r="19881" b="65819"/>
          <a:stretch/>
        </p:blipFill>
        <p:spPr bwMode="auto">
          <a:xfrm>
            <a:off x="3291297" y="4829639"/>
            <a:ext cx="5856206" cy="59256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1822" y="1639592"/>
            <a:ext cx="35318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 smtClean="0"/>
              <a:t>Key Characteristics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Open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Curated by Community -&gt; High-Value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Standardized Variable Names &amp; Taxonomy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Flexible data models for sites, proxies, cores, etc.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Time:  Age Controls and Age Models</a:t>
            </a:r>
          </a:p>
        </p:txBody>
      </p:sp>
    </p:spTree>
    <p:extLst>
      <p:ext uri="{BB962C8B-B14F-4D97-AF65-F5344CB8AC3E}">
        <p14:creationId xmlns:p14="http://schemas.microsoft.com/office/powerpoint/2010/main" val="24769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Data Uploads: Last 12 months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212" y="896470"/>
            <a:ext cx="5018828" cy="545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434"/>
            <a:ext cx="46605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Constituent Databases</a:t>
            </a:r>
          </a:p>
          <a:p>
            <a:pPr marL="179388"/>
            <a:r>
              <a:rPr lang="en-US" i="1" dirty="0" smtClean="0"/>
              <a:t>Diatom</a:t>
            </a:r>
            <a:r>
              <a:rPr lang="en-US" dirty="0" smtClean="0"/>
              <a:t>:  Drexel</a:t>
            </a:r>
          </a:p>
          <a:p>
            <a:pPr marL="179388"/>
            <a:r>
              <a:rPr lang="en-US" i="1" dirty="0" smtClean="0"/>
              <a:t>Ostracode</a:t>
            </a:r>
            <a:r>
              <a:rPr lang="en-US" dirty="0" smtClean="0"/>
              <a:t>:  Delorme, NANODe</a:t>
            </a:r>
          </a:p>
          <a:p>
            <a:pPr marL="179388"/>
            <a:r>
              <a:rPr lang="en-US" i="1" dirty="0" smtClean="0"/>
              <a:t>Pollen</a:t>
            </a:r>
            <a:r>
              <a:rPr lang="en-US" dirty="0" smtClean="0"/>
              <a:t>:  EPD, NAPD, LAPD</a:t>
            </a:r>
          </a:p>
          <a:p>
            <a:pPr marL="179388"/>
            <a:r>
              <a:rPr lang="en-US" i="1" dirty="0" smtClean="0"/>
              <a:t>Vertebrates</a:t>
            </a:r>
            <a:r>
              <a:rPr lang="en-US" dirty="0" smtClean="0"/>
              <a:t>: FAUNMAP2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290918"/>
            <a:ext cx="40030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Current Holdings (Datasets)</a:t>
            </a:r>
          </a:p>
          <a:p>
            <a:pPr marL="179388"/>
            <a:r>
              <a:rPr lang="en-US" dirty="0"/>
              <a:t>6,516 </a:t>
            </a:r>
            <a:r>
              <a:rPr lang="en-US" dirty="0" smtClean="0"/>
              <a:t>pollen</a:t>
            </a:r>
            <a:endParaRPr lang="en-US" dirty="0"/>
          </a:p>
          <a:p>
            <a:pPr marL="179388"/>
            <a:r>
              <a:rPr lang="en-US" dirty="0"/>
              <a:t>5,297 water chemistry</a:t>
            </a:r>
          </a:p>
          <a:p>
            <a:pPr marL="179388"/>
            <a:r>
              <a:rPr lang="en-US" dirty="0"/>
              <a:t>4,600 vertebrate</a:t>
            </a:r>
          </a:p>
          <a:p>
            <a:pPr marL="179388"/>
            <a:r>
              <a:rPr lang="en-US" dirty="0"/>
              <a:t>4,515 ostracode </a:t>
            </a:r>
          </a:p>
          <a:p>
            <a:pPr marL="179388"/>
            <a:r>
              <a:rPr lang="en-US" dirty="0" smtClean="0"/>
              <a:t>1,886 testate amoebae</a:t>
            </a:r>
          </a:p>
          <a:p>
            <a:pPr marL="179388"/>
            <a:r>
              <a:rPr lang="en-US" dirty="0" smtClean="0"/>
              <a:t>1,120 diatom </a:t>
            </a:r>
          </a:p>
          <a:p>
            <a:pPr marL="179388"/>
            <a:r>
              <a:rPr lang="en-US" dirty="0" smtClean="0"/>
              <a:t>   295 plant macrofossil</a:t>
            </a:r>
          </a:p>
          <a:p>
            <a:pPr marL="179388"/>
            <a:r>
              <a:rPr lang="en-US" dirty="0" smtClean="0"/>
              <a:t>   218 insect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2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Accreditations &amp; Partnerships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230" y="70093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Accreditations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73" y="1470376"/>
            <a:ext cx="1219345" cy="877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96" y="1283748"/>
            <a:ext cx="2141457" cy="1334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66" y="1470375"/>
            <a:ext cx="1875324" cy="865413"/>
          </a:xfrm>
          <a:prstGeom prst="rect">
            <a:avLst/>
          </a:prstGeom>
        </p:spPr>
      </p:pic>
      <p:pic>
        <p:nvPicPr>
          <p:cNvPr id="8" name="Picture 10" descr="NSF_logo_4color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8358" y="1360714"/>
            <a:ext cx="1154446" cy="115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76025" y="123954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8675" y="3501895"/>
            <a:ext cx="238238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Partnerships</a:t>
            </a:r>
          </a:p>
          <a:p>
            <a:endParaRPr lang="en-US" b="1" dirty="0"/>
          </a:p>
        </p:txBody>
      </p:sp>
      <p:pic>
        <p:nvPicPr>
          <p:cNvPr id="5122" name="Picture 2" descr="âFlyover Countryâ app | US Message Board - Political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5" y="4209066"/>
            <a:ext cx="3268258" cy="182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07" y="4209065"/>
            <a:ext cx="1770144" cy="2094527"/>
          </a:xfrm>
          <a:prstGeom prst="rect">
            <a:avLst/>
          </a:prstGeom>
        </p:spPr>
      </p:pic>
      <p:pic>
        <p:nvPicPr>
          <p:cNvPr id="5124" name="Picture 4" descr="Paleo Proxy Data Image Coll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11" y="3883301"/>
            <a:ext cx="2620060" cy="242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97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0" y="0"/>
            <a:ext cx="5983561" cy="11387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 smtClean="0">
                <a:ln w="50800"/>
                <a:latin typeface="Calibri" pitchFamily="34" charset="0"/>
              </a:rPr>
              <a:t>2. Key Concepts &amp; Data Model</a:t>
            </a:r>
          </a:p>
          <a:p>
            <a:pPr algn="ctr"/>
            <a:r>
              <a:rPr lang="en-US" sz="3200" b="1" dirty="0" smtClean="0">
                <a:ln w="50800"/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Database Structure</a:t>
            </a:r>
            <a:endParaRPr lang="en-US" sz="3200" b="1" dirty="0">
              <a:ln w="50800"/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9" name="Picture 18" descr="NeotomaERD.gif"/>
          <p:cNvPicPr>
            <a:picLocks noChangeAspect="1"/>
          </p:cNvPicPr>
          <p:nvPr/>
        </p:nvPicPr>
        <p:blipFill>
          <a:blip r:embed="rId3" cstate="screen"/>
          <a:srcRect t="3928"/>
          <a:stretch>
            <a:fillRect/>
          </a:stretch>
        </p:blipFill>
        <p:spPr>
          <a:xfrm>
            <a:off x="0" y="1068279"/>
            <a:ext cx="9144000" cy="5349571"/>
          </a:xfrm>
          <a:prstGeom prst="rect">
            <a:avLst/>
          </a:prstGeom>
        </p:spPr>
      </p:pic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6417850"/>
            <a:ext cx="8892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https://neotoma-manual.readthedocs.io/en/latest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52064</TotalTime>
  <Words>1053</Words>
  <Application>Microsoft Office PowerPoint</Application>
  <PresentationFormat>On-screen Show (4:3)</PresentationFormat>
  <Paragraphs>358</Paragraphs>
  <Slides>24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UW_Template_Logo</vt:lpstr>
      <vt:lpstr>Introduction to Paleoecoinformatics &amp; the Neotoma Paleoecology Database</vt:lpstr>
      <vt:lpstr>Macro-scale global-change ecology now requires collaboration among at least four groups</vt:lpstr>
      <vt:lpstr>Informatics:   designing systems that deliver the right information, to the right person in the right place and time, in the right way.   (Wikipedia)</vt:lpstr>
      <vt:lpstr>Paleodata: Key characteristics</vt:lpstr>
      <vt:lpstr>Community Curated Data Repositories (CCDRs) have emerged to tackle macro-scale questions</vt:lpstr>
      <vt:lpstr>Neotoma Paleoecology Database</vt:lpstr>
      <vt:lpstr>Data Uploads: Last 12 months </vt:lpstr>
      <vt:lpstr>Neotoma Accreditations &amp; Partnerships</vt:lpstr>
      <vt:lpstr>PowerPoint Presentation</vt:lpstr>
      <vt:lpstr>Key Concepts: Sites, Collection Units, Analysis Units, Samples, Datasets  </vt:lpstr>
      <vt:lpstr>PowerPoint Presentation</vt:lpstr>
      <vt:lpstr>PowerPoint Presentation</vt:lpstr>
      <vt:lpstr>PowerPoint Presentation</vt:lpstr>
      <vt:lpstr>PowerPoint Presentation</vt:lpstr>
      <vt:lpstr>Neotoma:  Software Ecosystem</vt:lpstr>
      <vt:lpstr>Neotoma:  Software Ecosystem</vt:lpstr>
      <vt:lpstr>Neotoma Software Ecosystem</vt:lpstr>
      <vt:lpstr>Tilia  (Putting Data into Neotoma)</vt:lpstr>
      <vt:lpstr>Neotoma Explorer     (Finding/Exploring/Getting Data)</vt:lpstr>
      <vt:lpstr>Neotoma APIs            (Finding/Exploring/Getting Data)</vt:lpstr>
      <vt:lpstr>Neotoma R Porting Neotoma data to R environment</vt:lpstr>
      <vt:lpstr>Earth-Life Consortium &amp; ePANDDA APIs</vt:lpstr>
      <vt:lpstr>Leveraging Neotoma for new research syntheses: PalEON example</vt:lpstr>
      <vt:lpstr>Neotoma Resources: 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585</cp:revision>
  <cp:lastPrinted>2010-09-02T16:26:05Z</cp:lastPrinted>
  <dcterms:created xsi:type="dcterms:W3CDTF">2012-02-17T21:55:00Z</dcterms:created>
  <dcterms:modified xsi:type="dcterms:W3CDTF">2018-09-05T17:47:06Z</dcterms:modified>
</cp:coreProperties>
</file>